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12192000"/>
  <p:notesSz cx="10018700" cy="14447825"/>
  <p:embeddedFontLst>
    <p:embeddedFont>
      <p:font typeface="Candar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DC8928-D26A-4964-805E-18676ADE3529}">
  <a:tblStyle styleId="{6ADC8928-D26A-4964-805E-18676ADE3529}" styleName="Table_0">
    <a:wholeTbl>
      <a:tcTxStyle b="off" i="off">
        <a:font>
          <a:latin typeface="Candara"/>
          <a:ea typeface="Candara"/>
          <a:cs typeface="Candara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dk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dk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  <a:tblStyle styleId="{E2023991-D56F-4936-808D-0C02C9D308E4}" styleName="Table_1">
    <a:wholeTbl>
      <a:tcTxStyle b="off" i="off">
        <a:font>
          <a:latin typeface="Candara"/>
          <a:ea typeface="Candara"/>
          <a:cs typeface="Candara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ndara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Candara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Candar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andar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4341443" cy="724902"/>
          </a:xfrm>
          <a:prstGeom prst="rect">
            <a:avLst/>
          </a:prstGeom>
          <a:noFill/>
          <a:ln>
            <a:noFill/>
          </a:ln>
        </p:spPr>
        <p:txBody>
          <a:bodyPr anchorCtr="0" anchor="t" bIns="69875" lIns="139775" spcFirstLastPara="1" rIns="139775" wrap="square" tIns="6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674952" y="0"/>
            <a:ext cx="4341443" cy="724902"/>
          </a:xfrm>
          <a:prstGeom prst="rect">
            <a:avLst/>
          </a:prstGeom>
          <a:noFill/>
          <a:ln>
            <a:noFill/>
          </a:ln>
        </p:spPr>
        <p:txBody>
          <a:bodyPr anchorCtr="0" anchor="t" bIns="69875" lIns="139775" spcFirstLastPara="1" rIns="139775" wrap="square" tIns="698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  <a:noFill/>
          <a:ln>
            <a:noFill/>
          </a:ln>
        </p:spPr>
        <p:txBody>
          <a:bodyPr anchorCtr="0" anchor="t" bIns="69875" lIns="139775" spcFirstLastPara="1" rIns="139775" wrap="square" tIns="698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13722939"/>
            <a:ext cx="4341443" cy="724899"/>
          </a:xfrm>
          <a:prstGeom prst="rect">
            <a:avLst/>
          </a:prstGeom>
          <a:noFill/>
          <a:ln>
            <a:noFill/>
          </a:ln>
        </p:spPr>
        <p:txBody>
          <a:bodyPr anchorCtr="0" anchor="b" bIns="69875" lIns="139775" spcFirstLastPara="1" rIns="139775" wrap="square" tIns="6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674952" y="13722939"/>
            <a:ext cx="4341443" cy="724899"/>
          </a:xfrm>
          <a:prstGeom prst="rect">
            <a:avLst/>
          </a:prstGeom>
          <a:noFill/>
          <a:ln>
            <a:noFill/>
          </a:ln>
        </p:spPr>
        <p:txBody>
          <a:bodyPr anchorCtr="0" anchor="b" bIns="69875" lIns="139775" spcFirstLastPara="1" rIns="139775" wrap="square" tIns="698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1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  <a:noFill/>
          <a:ln>
            <a:noFill/>
          </a:ln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 txBox="1"/>
          <p:nvPr>
            <p:ph idx="12" type="sldNum"/>
          </p:nvPr>
        </p:nvSpPr>
        <p:spPr>
          <a:xfrm>
            <a:off x="5674952" y="13722939"/>
            <a:ext cx="4341443" cy="724899"/>
          </a:xfrm>
          <a:prstGeom prst="rect">
            <a:avLst/>
          </a:prstGeom>
          <a:noFill/>
          <a:ln>
            <a:noFill/>
          </a:ln>
        </p:spPr>
        <p:txBody>
          <a:bodyPr anchorCtr="0" anchor="b" bIns="69875" lIns="139775" spcFirstLastPara="1" rIns="139775" wrap="square" tIns="698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8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anchorCtr="0" anchor="t" bIns="69875" lIns="139775" spcFirstLastPara="1" rIns="139775" wrap="square" tIns="69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676275" y="1806575"/>
            <a:ext cx="8666163" cy="4875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4" name="Google Shape;24;p2"/>
          <p:cNvGrpSpPr/>
          <p:nvPr/>
        </p:nvGrpSpPr>
        <p:grpSpPr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25" name="Google Shape;25;p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30" name="Google Shape;30;p2"/>
          <p:cNvSpPr txBox="1"/>
          <p:nvPr>
            <p:ph type="ctrTitle"/>
          </p:nvPr>
        </p:nvSpPr>
        <p:spPr>
          <a:xfrm>
            <a:off x="914400" y="1600200"/>
            <a:ext cx="103632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1" type="subTitle"/>
          </p:nvPr>
        </p:nvSpPr>
        <p:spPr>
          <a:xfrm>
            <a:off x="1828800" y="3556001"/>
            <a:ext cx="85344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/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1"/>
          <p:cNvSpPr txBox="1"/>
          <p:nvPr>
            <p:ph idx="1" type="body"/>
          </p:nvPr>
        </p:nvSpPr>
        <p:spPr>
          <a:xfrm rot="5400000">
            <a:off x="4376298" y="-538074"/>
            <a:ext cx="3450696" cy="987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6" name="Google Shape;116;p11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1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1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showMasterSp="0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12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2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25" name="Google Shape;125;p1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Google Shape;129;p1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Google Shape;130;p12"/>
          <p:cNvSpPr txBox="1"/>
          <p:nvPr>
            <p:ph type="title"/>
          </p:nvPr>
        </p:nvSpPr>
        <p:spPr>
          <a:xfrm rot="5400000">
            <a:off x="7967133" y="2319868"/>
            <a:ext cx="4487333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" type="body"/>
          </p:nvPr>
        </p:nvSpPr>
        <p:spPr>
          <a:xfrm rot="5400000">
            <a:off x="2379133" y="-321733"/>
            <a:ext cx="4487334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showMasterSp="0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37" name="Google Shape;37;p3"/>
          <p:cNvGrpSpPr/>
          <p:nvPr/>
        </p:nvGrpSpPr>
        <p:grpSpPr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38" name="Google Shape;38;p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43" name="Google Shape;43;p3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 txBox="1"/>
          <p:nvPr>
            <p:ph idx="1" type="body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51" name="Google Shape;51;p4"/>
          <p:cNvSpPr txBox="1"/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showMasterSp="0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8063251" y="4203592"/>
            <a:ext cx="383523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5" name="Google Shape;55;p5"/>
          <p:cNvSpPr/>
          <p:nvPr/>
        </p:nvSpPr>
        <p:spPr>
          <a:xfrm>
            <a:off x="3492427" y="4075290"/>
            <a:ext cx="7392687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3771637" y="4087562"/>
            <a:ext cx="729064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7479319" y="4074175"/>
            <a:ext cx="4410667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282220" y="4058555"/>
            <a:ext cx="11631168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9" name="Google Shape;59;p5"/>
          <p:cNvSpPr txBox="1"/>
          <p:nvPr>
            <p:ph type="title"/>
          </p:nvPr>
        </p:nvSpPr>
        <p:spPr>
          <a:xfrm>
            <a:off x="920043" y="2463560"/>
            <a:ext cx="10363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" type="body"/>
          </p:nvPr>
        </p:nvSpPr>
        <p:spPr>
          <a:xfrm>
            <a:off x="1823153" y="1437449"/>
            <a:ext cx="8556979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/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69" name="Google Shape;69;p6"/>
          <p:cNvSpPr txBox="1"/>
          <p:nvPr>
            <p:ph idx="1" type="body"/>
          </p:nvPr>
        </p:nvSpPr>
        <p:spPr>
          <a:xfrm>
            <a:off x="902207" y="2679192"/>
            <a:ext cx="5096256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6"/>
          <p:cNvSpPr txBox="1"/>
          <p:nvPr>
            <p:ph idx="2" type="body"/>
          </p:nvPr>
        </p:nvSpPr>
        <p:spPr>
          <a:xfrm>
            <a:off x="6193536" y="2679192"/>
            <a:ext cx="5096256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" type="body"/>
          </p:nvPr>
        </p:nvSpPr>
        <p:spPr>
          <a:xfrm>
            <a:off x="902208" y="2678114"/>
            <a:ext cx="5096256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7"/>
          <p:cNvSpPr txBox="1"/>
          <p:nvPr>
            <p:ph idx="2" type="body"/>
          </p:nvPr>
        </p:nvSpPr>
        <p:spPr>
          <a:xfrm>
            <a:off x="903110" y="3429001"/>
            <a:ext cx="5093407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75" name="Google Shape;75;p7"/>
          <p:cNvSpPr txBox="1"/>
          <p:nvPr>
            <p:ph idx="3" type="body"/>
          </p:nvPr>
        </p:nvSpPr>
        <p:spPr>
          <a:xfrm>
            <a:off x="6197600" y="2678113"/>
            <a:ext cx="5096256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7"/>
          <p:cNvSpPr txBox="1"/>
          <p:nvPr>
            <p:ph idx="4" type="body"/>
          </p:nvPr>
        </p:nvSpPr>
        <p:spPr>
          <a:xfrm>
            <a:off x="6193367" y="3429001"/>
            <a:ext cx="5096256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77" name="Google Shape;77;p7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7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"/>
          <p:cNvSpPr txBox="1"/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8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showMasterSp="0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Google Shape;87;p9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1219200" y="3581401"/>
            <a:ext cx="44704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91" name="Google Shape;91;p9"/>
          <p:cNvGrpSpPr/>
          <p:nvPr/>
        </p:nvGrpSpPr>
        <p:grpSpPr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92" name="Google Shape;92;p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Google Shape;96;p9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Google Shape;97;p9"/>
          <p:cNvSpPr txBox="1"/>
          <p:nvPr>
            <p:ph type="title"/>
          </p:nvPr>
        </p:nvSpPr>
        <p:spPr>
          <a:xfrm>
            <a:off x="1219200" y="2286000"/>
            <a:ext cx="44704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2" type="body"/>
          </p:nvPr>
        </p:nvSpPr>
        <p:spPr>
          <a:xfrm>
            <a:off x="6202616" y="1828800"/>
            <a:ext cx="5205435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showMasterSp="0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Google Shape;101;p10"/>
          <p:cNvGrpSpPr/>
          <p:nvPr/>
        </p:nvGrpSpPr>
        <p:grpSpPr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2" name="Google Shape;102;p1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Google Shape;107;p10"/>
          <p:cNvSpPr txBox="1"/>
          <p:nvPr>
            <p:ph type="title"/>
          </p:nvPr>
        </p:nvSpPr>
        <p:spPr>
          <a:xfrm>
            <a:off x="6498874" y="338667"/>
            <a:ext cx="5083527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0"/>
          <p:cNvSpPr txBox="1"/>
          <p:nvPr>
            <p:ph idx="1" type="body"/>
          </p:nvPr>
        </p:nvSpPr>
        <p:spPr>
          <a:xfrm>
            <a:off x="6491112" y="2785533"/>
            <a:ext cx="5091289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9" name="Google Shape;109;p10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0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12" name="Google Shape;112;p10"/>
          <p:cNvSpPr/>
          <p:nvPr>
            <p:ph idx="2" type="pic"/>
          </p:nvPr>
        </p:nvSpPr>
        <p:spPr>
          <a:xfrm>
            <a:off x="1117600" y="1371600"/>
            <a:ext cx="475488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2" name="Google Shape;12;p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1" name="Google Shape;21;p1"/>
          <p:cNvSpPr txBox="1"/>
          <p:nvPr>
            <p:ph idx="1" type="body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type="ctrTitle"/>
          </p:nvPr>
        </p:nvSpPr>
        <p:spPr>
          <a:xfrm>
            <a:off x="-1600200" y="381002"/>
            <a:ext cx="14249401" cy="2286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</a:pPr>
            <a:r>
              <a:rPr b="1" lang="de-DE" sz="2800"/>
              <a:t>      Berufswahlvorbereitung an der Gemeinschaftsschule Marpingen</a:t>
            </a:r>
            <a:br>
              <a:rPr b="1" lang="de-DE" sz="2800"/>
            </a:br>
            <a:br>
              <a:rPr b="1" lang="de-DE" sz="2800"/>
            </a:br>
            <a:endParaRPr b="1" sz="2800"/>
          </a:p>
        </p:txBody>
      </p:sp>
      <p:sp>
        <p:nvSpPr>
          <p:cNvPr id="137" name="Google Shape;137;p13"/>
          <p:cNvSpPr txBox="1"/>
          <p:nvPr>
            <p:ph idx="1" type="subTitle"/>
          </p:nvPr>
        </p:nvSpPr>
        <p:spPr>
          <a:xfrm>
            <a:off x="4876800" y="2362200"/>
            <a:ext cx="5712884" cy="2733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de-DE" sz="3000"/>
              <a:t>Schule des Landkreises St.Wendel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b="1" sz="30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b="1" lang="de-DE" sz="3000"/>
              <a:t>Stufe 5- 13                                                               </a:t>
            </a:r>
            <a:endParaRPr b="1"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/>
        </p:nvSpPr>
        <p:spPr>
          <a:xfrm>
            <a:off x="381000" y="533403"/>
            <a:ext cx="10896600" cy="4955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Gemeinschaftsschule Marpingen</a:t>
            </a:r>
            <a:endParaRPr b="1" sz="4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Schuljahr 2016/17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- Saarländischer Bildungspreisträger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- Berufswahl-Siegelschule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Schuljahr 2017/18</a:t>
            </a:r>
            <a:endParaRPr b="1" sz="2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- Teilnehmer an der Kooperationswerkstatt „Starke Schule“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der Hertie-Stiftung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/>
          <p:nvPr/>
        </p:nvSpPr>
        <p:spPr>
          <a:xfrm>
            <a:off x="927815" y="2010463"/>
            <a:ext cx="1051034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Vielen Dank für Ihre Aufmerksamkeit !</a:t>
            </a:r>
            <a:endParaRPr b="1" sz="4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/>
        </p:nvSpPr>
        <p:spPr>
          <a:xfrm>
            <a:off x="533400" y="990600"/>
            <a:ext cx="8144829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5 und 6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1828800" y="1905000"/>
            <a:ext cx="6096000" cy="3554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Fach Arbeitslehre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Metall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Holz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Hauswirtschaft/Kochen</a:t>
            </a:r>
            <a:endParaRPr b="1" sz="25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Keramik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Informatik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Textiles Gestalten</a:t>
            </a:r>
            <a:endParaRPr b="1" sz="25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⮚"/>
            </a:pPr>
            <a:r>
              <a:rPr b="1" lang="de-DE" sz="25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Sport und Gesundheit,……</a:t>
            </a:r>
            <a:endParaRPr b="1" sz="25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/>
        </p:nvSpPr>
        <p:spPr>
          <a:xfrm>
            <a:off x="602205" y="838200"/>
            <a:ext cx="8263307" cy="2400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aphicFrame>
        <p:nvGraphicFramePr>
          <p:cNvPr id="150" name="Google Shape;150;p15"/>
          <p:cNvGraphicFramePr/>
          <p:nvPr/>
        </p:nvGraphicFramePr>
        <p:xfrm>
          <a:off x="1828800" y="1524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{6ADC8928-D26A-4964-805E-18676ADE3529}</a:tableStyleId>
              </a:tblPr>
              <a:tblGrid>
                <a:gridCol w="3943775"/>
                <a:gridCol w="3943775"/>
              </a:tblGrid>
              <a:tr h="4661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2500" u="sng" cap="none" strike="noStrike"/>
                        <a:t>WPB-Bereich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Beruf und Wirtschaft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Talentfach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de-DE" sz="2000"/>
                        <a:t>     - Robotik</a:t>
                      </a:r>
                      <a:endParaRPr sz="2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de-DE" sz="2000"/>
                        <a:t>     - Fahrradwerkstatt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de-DE" sz="2000"/>
                        <a:t>     - Kosmetikartikel herstellen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de-DE" sz="2000"/>
                        <a:t>     - Mountainbiken</a:t>
                      </a:r>
                      <a:endParaRPr sz="2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de-DE" sz="2000"/>
                        <a:t>     - Schulhofgestaltung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de-DE" sz="2000"/>
                        <a:t>     - Fotografie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Profil-Pass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Betriebserkundungen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Teilnahme am Girls/ Boys Day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None/>
                      </a:pPr>
                      <a:r>
                        <a:rPr lang="de-DE" sz="1800"/>
                        <a:t>  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500" u="sng"/>
                        <a:t>2. Fremdsprache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Profil-</a:t>
                      </a:r>
                      <a:r>
                        <a:rPr lang="de-DE" sz="2000"/>
                        <a:t> Pass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Betriebserkundungen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Char char="⮚"/>
                      </a:pPr>
                      <a:r>
                        <a:rPr lang="de-DE" sz="2000"/>
                        <a:t>Teilnahme am Girls/ Boys Day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Google Shape;155;p16"/>
          <p:cNvGraphicFramePr/>
          <p:nvPr/>
        </p:nvGraphicFramePr>
        <p:xfrm>
          <a:off x="1905000" y="7493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{E2023991-D56F-4936-808D-0C02C9D308E4}</a:tableStyleId>
              </a:tblPr>
              <a:tblGrid>
                <a:gridCol w="4564875"/>
                <a:gridCol w="4564875"/>
              </a:tblGrid>
              <a:tr h="6085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sng"/>
                        <a:t>WPB-Bereich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Beruf und Wirtschaft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Talentfach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Talente-Check</a:t>
                      </a:r>
                      <a:r>
                        <a:rPr b="1" lang="de-DE" sz="1400"/>
                        <a:t> (Kompetenzfeststellung und Evaluation)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Besuch eines Gewerbeparks (Herr Zimmer in St. Wendel)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Betriebserkundungen (Koperationspartner)</a:t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Vorbereitung des Betriebspraktikums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Durchführung des dreiwöchigen Betriebspraktikums (vor den Osterferien)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Nachbereitung und Präsentationen der Ergebnisse des Betriebspraktikums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1. Berufs- Förderkonferenz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Teilnahme BIG FM Schooltour</a:t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BIZ- Besuche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Teilnahme am Girls/Boys Day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Azubis vor Ort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Besuch des Trucks der Elektro- und Metallindustrie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Schiedsrichterausbildung</a:t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rPr b="1" lang="de-DE" sz="1400"/>
                        <a:t> </a:t>
                      </a:r>
                      <a:r>
                        <a:rPr b="1" lang="de-DE" sz="1800" u="sng"/>
                        <a:t>2. Fremdsprache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Talente-Check</a:t>
                      </a:r>
                      <a:r>
                        <a:rPr b="1" lang="de-DE" sz="1400"/>
                        <a:t>  (Kompetenzfeststellung und Evaluation)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Besuch eines Gewerbeparks (Herr Zimmer in St. Wendel)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Betriebserkundungen  (Gemeinde, Wertstoffhof)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Vorbereitung des Betriebspraktikums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Durchführung des dreiwöchigen Betriebspraktikums (vor den Osterferien)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Nachbereitung und Präsentationen der Ergebnisse des Betriebspraktikums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1. Berufs- Förderkonferenz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Teilnahme BIG FM Schooltour</a:t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BIZ- Besuche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Teilnahme am Girls/Boys Day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Azubis vor Ort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Besuch des Trucks der Elektro- und Metallindustrie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Schiedsrichterausbildung</a:t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6" name="Google Shape;156;p16"/>
          <p:cNvSpPr txBox="1"/>
          <p:nvPr/>
        </p:nvSpPr>
        <p:spPr>
          <a:xfrm>
            <a:off x="304800" y="195302"/>
            <a:ext cx="684686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8</a:t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/>
        </p:nvSpPr>
        <p:spPr>
          <a:xfrm>
            <a:off x="584478" y="239605"/>
            <a:ext cx="604920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9</a:t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aphicFrame>
        <p:nvGraphicFramePr>
          <p:cNvPr id="162" name="Google Shape;162;p17"/>
          <p:cNvGraphicFramePr/>
          <p:nvPr/>
        </p:nvGraphicFramePr>
        <p:xfrm>
          <a:off x="584471" y="1028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{E2023991-D56F-4936-808D-0C02C9D308E4}</a:tableStyleId>
              </a:tblPr>
              <a:tblGrid>
                <a:gridCol w="5412350"/>
                <a:gridCol w="5412350"/>
              </a:tblGrid>
              <a:tr h="5677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300" u="sng"/>
                        <a:t>WPB-Bereich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Beruf und Wirtschaft  -  Schülerfirma</a:t>
                      </a:r>
                      <a:r>
                        <a:rPr b="1" lang="de-DE" sz="1300"/>
                        <a:t> CfA, Schülerfirma Fahrradwerkstatt (ab Schuljahr 2019/20)</a:t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Talentfach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Projekt mit der Arbeitskammer des Saarlandes (Ausbildungsverträge,</a:t>
                      </a:r>
                      <a:r>
                        <a:rPr b="1" lang="de-DE" sz="1300"/>
                        <a:t> Rechte und Pflichten in der Ausbildung,…)</a:t>
                      </a:r>
                      <a:endParaRPr b="1" sz="13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Sprechstunde der</a:t>
                      </a:r>
                      <a:r>
                        <a:rPr b="1" lang="de-DE" sz="1300"/>
                        <a:t>  Arbeitsförderung des Landkreises (Frau Groß) und der Agentur für Arbeit (Frau Alles) (1x pro Monat)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2. und 3. Berufs-Förderkonferenz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Elterninformationsabend bzgl. Berufswahlorientierung und  Berufswahlplanung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Schülermentorenausbildung</a:t>
                      </a:r>
                      <a:endParaRPr b="1" sz="13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Bewerbertraining mit der Barmer Ersatzkasse</a:t>
                      </a:r>
                      <a:endParaRPr/>
                    </a:p>
                    <a:p>
                      <a:pPr indent="-2032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Azubis vor Ort  (8 Workshops pro Jahr in der Schule)</a:t>
                      </a:r>
                      <a:endParaRPr b="1" sz="1300"/>
                    </a:p>
                    <a:p>
                      <a:pPr indent="-2032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Besuch des Edeka Frischemobil</a:t>
                      </a:r>
                      <a:endParaRPr/>
                    </a:p>
                    <a:p>
                      <a:pPr indent="-20320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Teilnahme BIG FM Schooltour</a:t>
                      </a:r>
                      <a:endParaRPr/>
                    </a:p>
                    <a:p>
                      <a:pPr indent="-20320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Schiedsrichterausbildung</a:t>
                      </a:r>
                      <a:endParaRPr b="1" sz="13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400" u="sng"/>
                        <a:t>2. Fremdsprache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Projekt mit der Arbeitskammer des Saarlandes (Ausbildungsverträge,</a:t>
                      </a:r>
                      <a:r>
                        <a:rPr b="1" lang="de-DE" sz="1300"/>
                        <a:t> Rechte und Pflichten in der Ausbildung,…)</a:t>
                      </a:r>
                      <a:endParaRPr b="1" sz="13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Sprechstunde der</a:t>
                      </a:r>
                      <a:r>
                        <a:rPr b="1" lang="de-DE" sz="1300"/>
                        <a:t>  Arbeitsförderung des Landkreises (Frau Groß) und der Agentur für Arbeit (Frau Alles) (1x pro Monat)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2. und 3. Berufs-Förderkonferenz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Elterninformationsabend bzgl. Berufswahlorientierung und  Berufswahlplanung</a:t>
                      </a:r>
                      <a:endParaRPr/>
                    </a:p>
                    <a:p>
                      <a:pPr indent="-2032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Schülermentorenausbildung</a:t>
                      </a:r>
                      <a:endParaRPr b="1" sz="13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Bewerbertraining mit der Barmer Ersatzkasse</a:t>
                      </a:r>
                      <a:endParaRPr/>
                    </a:p>
                    <a:p>
                      <a:pPr indent="-2032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Azubis vor Ort  (8 Workshops pro Jahr in der Schule)</a:t>
                      </a:r>
                      <a:endParaRPr/>
                    </a:p>
                    <a:p>
                      <a:pPr indent="-2032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Char char="⮚"/>
                      </a:pPr>
                      <a:r>
                        <a:rPr b="1" lang="de-DE" sz="1300"/>
                        <a:t>Besuch des Edeka Frischemobil</a:t>
                      </a:r>
                      <a:endParaRPr/>
                    </a:p>
                    <a:p>
                      <a:pPr indent="-20320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Noto Sans Symbols"/>
                        <a:buNone/>
                      </a:pPr>
                      <a:r>
                        <a:t/>
                      </a:r>
                      <a:endParaRPr b="1" sz="13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Teilnahme BIG FM Schooltour</a:t>
                      </a:r>
                      <a:endParaRPr/>
                    </a:p>
                    <a:p>
                      <a:pPr indent="-1968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1" lang="de-DE" sz="1400"/>
                        <a:t>Schiedsrichterausbildung</a:t>
                      </a:r>
                      <a:endParaRPr b="1" sz="14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1" sz="1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/>
        </p:nvSpPr>
        <p:spPr>
          <a:xfrm>
            <a:off x="457200" y="228600"/>
            <a:ext cx="148790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10</a:t>
            </a:r>
            <a:endParaRPr b="1" sz="3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560820" y="1253030"/>
            <a:ext cx="8151893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Berufsinformationstag an der Gemeinschaftsschule Marpingen in Zusammenarbeit mit ALWIS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Schülerfirmen (Cfa, Fahrradwerkstatt)</a:t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Betriebserkundungen (Kooperationspartner)</a:t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Sprechstunde der  Arbeitsförderung des Landkreises (Frau Groß) und der Agentur für Arbeit (Frau Alles) (1x pro Monat)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Schülermentorenausbildung (LSVS)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Besuch Fahrradgipfel (Teilnahme Stadtradeln, Schoolradeln)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Schiedsrichterausbildung</a:t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/>
        </p:nvSpPr>
        <p:spPr>
          <a:xfrm>
            <a:off x="1082895" y="879281"/>
            <a:ext cx="6096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Oberstufe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11</a:t>
            </a:r>
            <a:endParaRPr b="1" sz="2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4" name="Google Shape;174;p19"/>
          <p:cNvSpPr txBox="1"/>
          <p:nvPr/>
        </p:nvSpPr>
        <p:spPr>
          <a:xfrm>
            <a:off x="1082895" y="1926068"/>
            <a:ext cx="509284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Zweiwöchiges Sozialpraktikum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Teilnahme BIG FM Schooltour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5" name="Google Shape;175;p19"/>
          <p:cNvSpPr txBox="1"/>
          <p:nvPr/>
        </p:nvSpPr>
        <p:spPr>
          <a:xfrm>
            <a:off x="1082895" y="2515649"/>
            <a:ext cx="451685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0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12</a:t>
            </a:r>
            <a:endParaRPr b="1" sz="2000" u="sng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6" name="Google Shape;176;p19"/>
          <p:cNvSpPr txBox="1"/>
          <p:nvPr/>
        </p:nvSpPr>
        <p:spPr>
          <a:xfrm>
            <a:off x="1082897" y="2926651"/>
            <a:ext cx="7380547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Berufsinformationstag an der  Gemeinschaftsschule Marpingen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Studien- und Berufsberatung der Agentur für Arbeit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Besuch der Universität des Saarlandes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Besuch des Jobbing Centers in Saarbrücken, der Messe Abi was dann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Erlangung Skiqualifikation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Schiedsrichterausbildung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Planung, Organisation und Durchführung einer Alpenüberquerung mit dem Mountainbike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7" name="Google Shape;177;p19"/>
          <p:cNvSpPr txBox="1"/>
          <p:nvPr/>
        </p:nvSpPr>
        <p:spPr>
          <a:xfrm>
            <a:off x="1082898" y="4568605"/>
            <a:ext cx="2048465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500" u="sng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Stufe 13</a:t>
            </a:r>
            <a:endParaRPr/>
          </a:p>
        </p:txBody>
      </p:sp>
      <p:sp>
        <p:nvSpPr>
          <p:cNvPr id="178" name="Google Shape;178;p19"/>
          <p:cNvSpPr txBox="1"/>
          <p:nvPr/>
        </p:nvSpPr>
        <p:spPr>
          <a:xfrm>
            <a:off x="1070193" y="5089874"/>
            <a:ext cx="577510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Besuch der Abi-Messe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Besuch der Universität des Saarlandes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Studien-und Berufsberatung der Agentur für Arbeit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Ausbildung zu DFB-Junior Coaches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/>
          <p:nvPr/>
        </p:nvSpPr>
        <p:spPr>
          <a:xfrm>
            <a:off x="507395" y="434912"/>
            <a:ext cx="1138016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Kooperationspartner, Förderer und Unterstützer der Berufsorientierung und Berufswahlvorbereitung an der Gesamt-/ Gemeinschaftsschule Marpingen</a:t>
            </a:r>
            <a:endParaRPr b="1" sz="20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84" name="Google Shape;184;p20"/>
          <p:cNvSpPr txBox="1"/>
          <p:nvPr/>
        </p:nvSpPr>
        <p:spPr>
          <a:xfrm>
            <a:off x="507397" y="1581534"/>
            <a:ext cx="4305619" cy="42627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Arbeitsförderung des Landkreises St. Wendel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(Frau Groß und Frau Kolke)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Agentur für Arbeit des Saarlandes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(Frau  Alles)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Ministerium für Bildung und Kultur, " Zukunft konkret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(Frau  Dr. Heit und Frau Dr. Wannemacher)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ALWIS (ArbeitsLebenWirtschaftSchule e.V.)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(Frau  Bollow)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Arbeitskammer des Saarlandes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Erbrich)</a:t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Landessportverband des Saarlandes (LSVS)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Mathis)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Deutscher Fussball Bund (DFB)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Louia)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5305916" y="1598735"/>
            <a:ext cx="5001473" cy="4493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SchuleWirtschaft Saarland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(VSU des Saarlandes, Frau Vogel)</a:t>
            </a:r>
            <a:endParaRPr/>
          </a:p>
          <a:p>
            <a:pPr indent="-2032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Dach- und Fassadentechnik Zimmer in St. Wendel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Zimmer)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Debeka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Schlaup)</a:t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Metallbau Honig In Marpingen</a:t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Honig)</a:t>
            </a:r>
            <a:endParaRPr/>
          </a:p>
          <a:p>
            <a:pPr indent="-889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Kreissparkasse St. Wendel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(Frau Müller)</a:t>
            </a:r>
            <a:endParaRPr/>
          </a:p>
          <a:p>
            <a:pPr indent="-889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Volksbank St.Wendel</a:t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 (Herr Recktenwald)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Barmer GeK</a:t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3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    (Herr Peter, Herr Kolling)</a:t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889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/>
          <p:nvPr/>
        </p:nvSpPr>
        <p:spPr>
          <a:xfrm>
            <a:off x="685800" y="362638"/>
            <a:ext cx="10287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Kooperationspartner, Förderer und Unterstützer der Berufsorientierung und Berufswahlvorbereitung an der Gesamt-/ Gemeinschaftsschule Marpingen</a:t>
            </a:r>
            <a:endParaRPr b="1"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91" name="Google Shape;191;p21"/>
          <p:cNvSpPr/>
          <p:nvPr/>
        </p:nvSpPr>
        <p:spPr>
          <a:xfrm>
            <a:off x="1371600" y="1676400"/>
            <a:ext cx="9220200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Firma Matallbau Honig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WVW St.Wendel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SEB Technology GmbH in Oberlinxweiler  Herrr Rizzo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Werkzeug Technik Riemke in Lebach Herr Klein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AWO Saarland Herr Müller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Firma Fissler in Idar Oberstein Herr Westerbusch</a:t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IWM Software AG in Primstal Herr Kraß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Firma Hörmann in Freisen Frau Müller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b="1" lang="de-DE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Wüstenrot und Würtembergische Versicherung in St.Wendel Frau Contier-Woll </a:t>
            </a:r>
            <a:endParaRPr/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196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ellenform">
  <a:themeElements>
    <a:clrScheme name="Wellen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